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omfortaa Light"/>
      <p:regular r:id="rId16"/>
      <p:bold r:id="rId17"/>
    </p:embeddedFont>
    <p:embeddedFont>
      <p:font typeface="Raleway"/>
      <p:regular r:id="rId18"/>
      <p:bold r:id="rId19"/>
      <p:italic r:id="rId20"/>
      <p:boldItalic r:id="rId21"/>
    </p:embeddedFont>
    <p:embeddedFont>
      <p:font typeface="Amatic SC"/>
      <p:regular r:id="rId22"/>
      <p:bold r:id="rId23"/>
    </p:embeddedFont>
    <p:embeddedFont>
      <p:font typeface="Lato"/>
      <p:regular r:id="rId24"/>
      <p:bold r:id="rId25"/>
      <p:italic r:id="rId26"/>
      <p:boldItalic r:id="rId27"/>
    </p:embeddedFont>
    <p:embeddedFont>
      <p:font typeface="Lato Light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  <p:embeddedFont>
      <p:font typeface="Comfortaa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AmaticSC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regular.fntdata"/><Relationship Id="rId23" Type="http://schemas.openxmlformats.org/officeDocument/2006/relationships/font" Target="fonts/AmaticS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LatoLight-regular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Light-boldItalic.fntdata"/><Relationship Id="rId30" Type="http://schemas.openxmlformats.org/officeDocument/2006/relationships/font" Target="fonts/LatoLight-italic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35" Type="http://schemas.openxmlformats.org/officeDocument/2006/relationships/font" Target="fonts/Comfortaa-bold.fntdata"/><Relationship Id="rId12" Type="http://schemas.openxmlformats.org/officeDocument/2006/relationships/slide" Target="slides/slide7.xml"/><Relationship Id="rId34" Type="http://schemas.openxmlformats.org/officeDocument/2006/relationships/font" Target="fonts/Comfortaa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mfortaaLight-bold.fntdata"/><Relationship Id="rId16" Type="http://schemas.openxmlformats.org/officeDocument/2006/relationships/font" Target="fonts/ComfortaaLight-regular.fntdata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19dbaa68e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19dbaa68e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https://forms.gle/j7AWdzboP1V8MVGV8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19dbaa68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19dbaa68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19dbaa68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19dbaa68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19dbaa68e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19dbaa68e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df06a97bb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df06a97bb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19dbaa68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19dbaa68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19dbaa68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19dbaa68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19dbaa68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19dbaa68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19dbaa68e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19dbaa68e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conventcentreamantea@gmail.com" TargetMode="External"/><Relationship Id="rId4" Type="http://schemas.openxmlformats.org/officeDocument/2006/relationships/hyperlink" Target="https://forms.gle/j7AWdzboP1V8MVGV8" TargetMode="External"/><Relationship Id="rId11" Type="http://schemas.openxmlformats.org/officeDocument/2006/relationships/image" Target="../media/image1.jpg"/><Relationship Id="rId10" Type="http://schemas.openxmlformats.org/officeDocument/2006/relationships/image" Target="../media/image9.jpg"/><Relationship Id="rId9" Type="http://schemas.openxmlformats.org/officeDocument/2006/relationships/image" Target="../media/image8.png"/><Relationship Id="rId5" Type="http://schemas.openxmlformats.org/officeDocument/2006/relationships/hyperlink" Target="https://forms.gle/eUSvH1BpjReojZL66" TargetMode="External"/><Relationship Id="rId6" Type="http://schemas.openxmlformats.org/officeDocument/2006/relationships/hyperlink" Target="https://www.instagram.com/conventcentre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www.facebook.com/conventcentr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conventcentre.com/" TargetMode="External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trenitalia.com/en.html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F9E5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77500" y="1266700"/>
            <a:ext cx="77613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9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GENDER CONSCIOUS PRACTICE AND YOUTHWORK</a:t>
            </a:r>
            <a:endParaRPr sz="59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234150" y="3465450"/>
            <a:ext cx="8675700" cy="891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>
                <a:solidFill>
                  <a:srgbClr val="351C75"/>
                </a:solidFill>
                <a:latin typeface="Lato Light"/>
                <a:ea typeface="Lato Light"/>
                <a:cs typeface="Lato Light"/>
                <a:sym typeface="Lato Light"/>
              </a:rPr>
              <a:t>Training in Amantea, South of Italy </a:t>
            </a:r>
            <a:endParaRPr sz="2900">
              <a:solidFill>
                <a:srgbClr val="351C75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900">
                <a:solidFill>
                  <a:srgbClr val="351C75"/>
                </a:solidFill>
                <a:latin typeface="Lato Light"/>
                <a:ea typeface="Lato Light"/>
                <a:cs typeface="Lato Light"/>
                <a:sym typeface="Lato Light"/>
              </a:rPr>
              <a:t>6 days</a:t>
            </a:r>
            <a:br>
              <a:rPr lang="it" sz="2900">
                <a:solidFill>
                  <a:srgbClr val="351C75"/>
                </a:solidFill>
                <a:latin typeface="Lato Light"/>
                <a:ea typeface="Lato Light"/>
                <a:cs typeface="Lato Light"/>
                <a:sym typeface="Lato Light"/>
              </a:rPr>
            </a:br>
            <a:r>
              <a:rPr lang="it" sz="24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27/08/2024 - 1/9/2024</a:t>
            </a:r>
            <a:endParaRPr sz="24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88" name="Google Shape;88;p13"/>
          <p:cNvCxnSpPr/>
          <p:nvPr/>
        </p:nvCxnSpPr>
        <p:spPr>
          <a:xfrm>
            <a:off x="2426475" y="3399575"/>
            <a:ext cx="4064100" cy="0"/>
          </a:xfrm>
          <a:prstGeom prst="straightConnector1">
            <a:avLst/>
          </a:prstGeom>
          <a:noFill/>
          <a:ln cap="flat" cmpd="sng" w="76200">
            <a:solidFill>
              <a:srgbClr val="3A005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3"/>
          <p:cNvSpPr/>
          <p:nvPr/>
        </p:nvSpPr>
        <p:spPr>
          <a:xfrm>
            <a:off x="0" y="5075"/>
            <a:ext cx="9144000" cy="988200"/>
          </a:xfrm>
          <a:prstGeom prst="rect">
            <a:avLst/>
          </a:prstGeom>
          <a:solidFill>
            <a:srgbClr val="F9E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25" y="101975"/>
            <a:ext cx="1139100" cy="89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3"/>
          <p:cNvCxnSpPr/>
          <p:nvPr/>
        </p:nvCxnSpPr>
        <p:spPr>
          <a:xfrm flipH="1" rot="10800000">
            <a:off x="852625" y="1214113"/>
            <a:ext cx="7464000" cy="15000"/>
          </a:xfrm>
          <a:prstGeom prst="straightConnector1">
            <a:avLst/>
          </a:prstGeom>
          <a:noFill/>
          <a:ln cap="flat" cmpd="sng" w="76200">
            <a:solidFill>
              <a:srgbClr val="3A005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/>
          <p:nvPr/>
        </p:nvSpPr>
        <p:spPr>
          <a:xfrm>
            <a:off x="4956000" y="-46975"/>
            <a:ext cx="4188000" cy="5143500"/>
          </a:xfrm>
          <a:prstGeom prst="rect">
            <a:avLst/>
          </a:prstGeom>
          <a:solidFill>
            <a:srgbClr val="A56B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2"/>
          <p:cNvSpPr txBox="1"/>
          <p:nvPr/>
        </p:nvSpPr>
        <p:spPr>
          <a:xfrm>
            <a:off x="735975" y="2108063"/>
            <a:ext cx="4022400" cy="17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it" sz="36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WE CAN’T WAIT TO MEET YOU!</a:t>
            </a:r>
            <a:br>
              <a:rPr b="1" lang="it" sz="3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</a:br>
            <a:br>
              <a:rPr b="1" lang="it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lang="it">
                <a:latin typeface="Comfortaa"/>
                <a:ea typeface="Comfortaa"/>
                <a:cs typeface="Comfortaa"/>
                <a:sym typeface="Comfortaa"/>
              </a:rPr>
              <a:t>For more info: </a:t>
            </a:r>
            <a:r>
              <a:rPr lang="it" u="sng">
                <a:solidFill>
                  <a:srgbClr val="0097A7"/>
                </a:solidFill>
                <a:latin typeface="Lato Light"/>
                <a:ea typeface="Lato Light"/>
                <a:cs typeface="Lato Light"/>
                <a:sym typeface="Lato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conventcentreamantea@gmail.com</a:t>
            </a:r>
            <a:endParaRPr>
              <a:highlight>
                <a:schemeClr val="lt1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5483075" y="3013275"/>
            <a:ext cx="3253200" cy="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6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APPLY HERE</a:t>
            </a:r>
            <a:endParaRPr b="1" sz="6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78" name="Google Shape;178;p22">
            <a:hlinkClick r:id="rId4"/>
          </p:cNvPr>
          <p:cNvSpPr/>
          <p:nvPr/>
        </p:nvSpPr>
        <p:spPr>
          <a:xfrm>
            <a:off x="5944175" y="4109725"/>
            <a:ext cx="2331000" cy="547200"/>
          </a:xfrm>
          <a:prstGeom prst="flowChartAlternateProcess">
            <a:avLst/>
          </a:prstGeom>
          <a:solidFill>
            <a:srgbClr val="FFFFF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">
            <a:hlinkClick r:id="rId5"/>
          </p:cNvPr>
          <p:cNvSpPr txBox="1"/>
          <p:nvPr/>
        </p:nvSpPr>
        <p:spPr>
          <a:xfrm>
            <a:off x="5944175" y="4192800"/>
            <a:ext cx="2255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Oswald"/>
                <a:ea typeface="Oswald"/>
                <a:cs typeface="Oswald"/>
                <a:sym typeface="Oswald"/>
              </a:rPr>
              <a:t>CLICK - APPLICATION FORM</a:t>
            </a:r>
            <a:endParaRPr b="1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0" name="Google Shape;180;p2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77800" y="3115900"/>
            <a:ext cx="397100" cy="375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97500" y="3115895"/>
            <a:ext cx="397100" cy="375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2538" y="725575"/>
            <a:ext cx="1234725" cy="12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735975" y="4011300"/>
            <a:ext cx="35862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Comfortaa"/>
                <a:ea typeface="Comfortaa"/>
                <a:cs typeface="Comfortaa"/>
                <a:sym typeface="Comfortaa"/>
              </a:rPr>
              <a:t>Check our Social Media Channel  @gender_conscious_youthwork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56000" y="-46975"/>
            <a:ext cx="4209725" cy="310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190250" y="1481975"/>
            <a:ext cx="46188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-address the increasing phenomenon of gender-based violence and to deliver a more inclusive and </a:t>
            </a:r>
            <a:r>
              <a:rPr b="1" lang="it" sz="30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active</a:t>
            </a:r>
            <a:r>
              <a:rPr b="1" lang="it" sz="30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b="1" lang="it" sz="30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participation</a:t>
            </a:r>
            <a:r>
              <a:rPr b="1" lang="it" sz="30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 in non formal activities. </a:t>
            </a:r>
            <a:endParaRPr b="1" sz="30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30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- Empower women and encouraging their active participation in the society.</a:t>
            </a:r>
            <a:endParaRPr>
              <a:solidFill>
                <a:srgbClr val="434343"/>
              </a:solidFill>
              <a:highlight>
                <a:schemeClr val="lt1"/>
              </a:highlight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4956000" y="100"/>
            <a:ext cx="4188000" cy="5143500"/>
          </a:xfrm>
          <a:prstGeom prst="rect">
            <a:avLst/>
          </a:prstGeom>
          <a:solidFill>
            <a:srgbClr val="A56B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000" y="-58725"/>
            <a:ext cx="4188002" cy="27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5052900" y="2715900"/>
            <a:ext cx="3994200" cy="20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</a:t>
            </a:r>
            <a:r>
              <a:rPr b="1" lang="it" sz="12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roject activities include: </a:t>
            </a:r>
            <a:endParaRPr b="1" sz="12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1. mapping the situation in every country and explore effective strategies </a:t>
            </a:r>
            <a:endParaRPr b="1"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2. developing a series of educational activities</a:t>
            </a:r>
            <a:endParaRPr b="1"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3. creation of  a tool kit</a:t>
            </a:r>
            <a:endParaRPr b="1"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b="1"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4. evaluation and dissemination of the results </a:t>
            </a:r>
            <a:endParaRPr b="1"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5. planning future activities.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0" y="100"/>
            <a:ext cx="4956000" cy="1233000"/>
          </a:xfrm>
          <a:prstGeom prst="rect">
            <a:avLst/>
          </a:prstGeom>
          <a:solidFill>
            <a:srgbClr val="A56B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883075" y="284175"/>
            <a:ext cx="3511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it" sz="41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The project aims TO: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4956000" y="100"/>
            <a:ext cx="4188000" cy="5143500"/>
          </a:xfrm>
          <a:prstGeom prst="rect">
            <a:avLst/>
          </a:prstGeom>
          <a:solidFill>
            <a:srgbClr val="A56B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293900" y="1568775"/>
            <a:ext cx="4278000" cy="33090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The training is hosted by </a:t>
            </a:r>
            <a:r>
              <a:rPr b="1" lang="it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The Convent Centre of Language &amp; Art</a:t>
            </a:r>
            <a:r>
              <a:rPr lang="it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 - a cultural association and foreign languages school.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Convent Centre promotes activities that empower linguistic and cultural competences.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Daily courses for all ages are delivered, together with workshops for kids and adults that aim to facilitate their approach to foreign languages using non-formal methodologies.</a:t>
            </a:r>
            <a:endParaRPr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5113075" y="3342400"/>
            <a:ext cx="3917100" cy="1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CONVENT CENTRE</a:t>
            </a:r>
            <a:endParaRPr b="1" sz="4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6000" y="100"/>
            <a:ext cx="4188000" cy="256390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>
            <a:off x="0" y="100"/>
            <a:ext cx="4956000" cy="1233000"/>
          </a:xfrm>
          <a:prstGeom prst="rect">
            <a:avLst/>
          </a:prstGeom>
          <a:solidFill>
            <a:srgbClr val="A56B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4956000" y="100"/>
            <a:ext cx="4188000" cy="5143500"/>
          </a:xfrm>
          <a:prstGeom prst="rect">
            <a:avLst/>
          </a:prstGeom>
          <a:solidFill>
            <a:srgbClr val="A56B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KIT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108025" y="1308125"/>
            <a:ext cx="4779600" cy="23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434343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you will contribute actively in selecting the practices that are in line with the project goals and target audience, offer their insights, knowledge and experience related to the topic</a:t>
            </a:r>
            <a:endParaRPr b="1" sz="2400">
              <a:solidFill>
                <a:srgbClr val="434343"/>
              </a:solidFill>
              <a:highlight>
                <a:schemeClr val="lt1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You will contribute to the design process of the validation phase of the selected processes, get inspired from real-life initiatives from Italy that are pioneers in the field.</a:t>
            </a:r>
            <a:endParaRPr sz="1600">
              <a:solidFill>
                <a:srgbClr val="434343"/>
              </a:solidFill>
              <a:highlight>
                <a:schemeClr val="lt1"/>
              </a:highlight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chemeClr val="lt1"/>
                </a:highlight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>
              <a:highlight>
                <a:schemeClr val="lt1"/>
              </a:highlight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5138475" y="2790750"/>
            <a:ext cx="3917100" cy="21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BUT, THE MAIN GOAL OF THIS TRAINING IS TO CREATE THE FIRST DRAFT OF THE TOOL KIT</a:t>
            </a:r>
            <a:endParaRPr b="1" sz="3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000" y="100"/>
            <a:ext cx="4188000" cy="27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/>
          <p:nvPr/>
        </p:nvSpPr>
        <p:spPr>
          <a:xfrm>
            <a:off x="4956000" y="2244900"/>
            <a:ext cx="4188000" cy="734400"/>
          </a:xfrm>
          <a:prstGeom prst="rect">
            <a:avLst/>
          </a:prstGeom>
          <a:solidFill>
            <a:srgbClr val="A56B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0" y="100"/>
            <a:ext cx="4956000" cy="1233000"/>
          </a:xfrm>
          <a:prstGeom prst="rect">
            <a:avLst/>
          </a:prstGeom>
          <a:solidFill>
            <a:srgbClr val="A56B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-103350" y="302775"/>
            <a:ext cx="5059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WHAT WILL YOU DO IN THIS TRAINING? 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>
            <a:off x="4956000" y="100"/>
            <a:ext cx="4188000" cy="5143500"/>
          </a:xfrm>
          <a:prstGeom prst="rect">
            <a:avLst/>
          </a:prstGeom>
          <a:solidFill>
            <a:srgbClr val="A56B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KIT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294800" y="1308125"/>
            <a:ext cx="4487100" cy="3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434343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it" sz="1300">
                <a:latin typeface="Comfortaa"/>
                <a:ea typeface="Comfortaa"/>
                <a:cs typeface="Comfortaa"/>
                <a:sym typeface="Comfortaa"/>
              </a:rPr>
              <a:t>1. Offer measurable and tangible actions to prevent, address, and react to incidents of discrimination, gender-based violence, and sexual harassment in youth work activities.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Comfortaa"/>
                <a:ea typeface="Comfortaa"/>
                <a:cs typeface="Comfortaa"/>
                <a:sym typeface="Comfortaa"/>
              </a:rPr>
              <a:t>2.Prepare youth workers for addressing discrimination, gender-based violence, and sexual harassment in youth work activities.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latin typeface="Comfortaa"/>
                <a:ea typeface="Comfortaa"/>
                <a:cs typeface="Comfortaa"/>
                <a:sym typeface="Comfortaa"/>
              </a:rPr>
              <a:t>3.Improve youth organisations' work culture in terms of gender equality</a:t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highlight>
                  <a:schemeClr val="lt1"/>
                </a:highlight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>
              <a:highlight>
                <a:schemeClr val="lt1"/>
              </a:highlight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5138475" y="2790750"/>
            <a:ext cx="3917100" cy="21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BUT, THE MAIN GOAL OF THIS TRAINING IS TO CREATE THE FIRST DRAFT OF THE TOOL KIT</a:t>
            </a:r>
            <a:endParaRPr b="1" sz="3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000" y="100"/>
            <a:ext cx="4188000" cy="27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/>
          <p:nvPr/>
        </p:nvSpPr>
        <p:spPr>
          <a:xfrm>
            <a:off x="4956000" y="2244900"/>
            <a:ext cx="4188000" cy="734400"/>
          </a:xfrm>
          <a:prstGeom prst="rect">
            <a:avLst/>
          </a:prstGeom>
          <a:solidFill>
            <a:srgbClr val="A56B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0" y="100"/>
            <a:ext cx="4956000" cy="1233000"/>
          </a:xfrm>
          <a:prstGeom prst="rect">
            <a:avLst/>
          </a:prstGeom>
          <a:solidFill>
            <a:srgbClr val="A56B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52400" y="152400"/>
            <a:ext cx="441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THE</a:t>
            </a:r>
            <a:r>
              <a:rPr b="1" lang="it"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 GOALS OF THE TOOL KIT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/>
          <p:nvPr/>
        </p:nvSpPr>
        <p:spPr>
          <a:xfrm>
            <a:off x="4956000" y="100"/>
            <a:ext cx="4188000" cy="5143500"/>
          </a:xfrm>
          <a:prstGeom prst="rect">
            <a:avLst/>
          </a:prstGeom>
          <a:solidFill>
            <a:srgbClr val="A56B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741050" y="1356725"/>
            <a:ext cx="37335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Amantea is a charming and sunny town situated in Calabria Region by the  Mediterranean Sea. </a:t>
            </a:r>
            <a:endParaRPr b="1" sz="25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It is the largest commercial and tourist centre in the area. </a:t>
            </a:r>
            <a:endParaRPr b="1" sz="25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There are numerous services and attractions in the town.</a:t>
            </a:r>
            <a:endParaRPr b="1" sz="25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5134575" y="520200"/>
            <a:ext cx="3917100" cy="1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WHERE</a:t>
            </a:r>
            <a:endParaRPr b="1" sz="4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5983400" y="4024350"/>
            <a:ext cx="23208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AMANTEA (ITALY)</a:t>
            </a: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000" y="1748747"/>
            <a:ext cx="4188000" cy="16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/>
          <p:nvPr/>
        </p:nvSpPr>
        <p:spPr>
          <a:xfrm>
            <a:off x="0" y="100"/>
            <a:ext cx="4956000" cy="1233000"/>
          </a:xfrm>
          <a:prstGeom prst="rect">
            <a:avLst/>
          </a:prstGeom>
          <a:solidFill>
            <a:srgbClr val="A56B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/>
          <p:nvPr/>
        </p:nvSpPr>
        <p:spPr>
          <a:xfrm>
            <a:off x="4956000" y="100"/>
            <a:ext cx="4188000" cy="5143500"/>
          </a:xfrm>
          <a:prstGeom prst="rect">
            <a:avLst/>
          </a:prstGeom>
          <a:solidFill>
            <a:srgbClr val="A56B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358200" y="1300175"/>
            <a:ext cx="4188000" cy="3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let us know if you need any help with your ticket!</a:t>
            </a:r>
            <a:endParaRPr b="1" sz="25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434343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Lamezia “S.Eufemia” International Airport is the closest airport (20 km far away from Amantea.</a:t>
            </a:r>
            <a:endParaRPr sz="1300">
              <a:solidFill>
                <a:srgbClr val="434343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434343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With </a:t>
            </a:r>
            <a:r>
              <a:rPr lang="it" sz="1300" u="sng">
                <a:solidFill>
                  <a:schemeClr val="hlink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  <a:hlinkClick r:id="rId3"/>
              </a:rPr>
              <a:t>Trenitalia</a:t>
            </a:r>
            <a:r>
              <a:rPr lang="it" sz="1300">
                <a:solidFill>
                  <a:srgbClr val="434343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 you can arrive straight to the city centre.</a:t>
            </a:r>
            <a:endParaRPr sz="1300">
              <a:solidFill>
                <a:srgbClr val="434343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it" sz="1300">
                <a:solidFill>
                  <a:srgbClr val="434343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You can also fly to Rome, Naples or Reggio Calabria and then catch a train/bus/ to Amantea train station.</a:t>
            </a:r>
            <a:endParaRPr sz="1300">
              <a:solidFill>
                <a:srgbClr val="434343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highlight>
                <a:schemeClr val="lt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5128275" y="3641375"/>
            <a:ext cx="3917100" cy="1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0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HOW TO GET TO AMANTEA</a:t>
            </a:r>
            <a:endParaRPr b="1" sz="4800" u="sng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6000" y="100"/>
            <a:ext cx="4188000" cy="256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5">
            <a:alphaModFix/>
          </a:blip>
          <a:srcRect b="7490" l="0" r="0" t="7490"/>
          <a:stretch/>
        </p:blipFill>
        <p:spPr>
          <a:xfrm>
            <a:off x="4956000" y="100"/>
            <a:ext cx="4188000" cy="290886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/>
          <p:nvPr/>
        </p:nvSpPr>
        <p:spPr>
          <a:xfrm>
            <a:off x="0" y="100"/>
            <a:ext cx="4956000" cy="1233000"/>
          </a:xfrm>
          <a:prstGeom prst="rect">
            <a:avLst/>
          </a:prstGeom>
          <a:solidFill>
            <a:srgbClr val="A56B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/>
          <p:nvPr/>
        </p:nvSpPr>
        <p:spPr>
          <a:xfrm>
            <a:off x="4956000" y="100"/>
            <a:ext cx="4188000" cy="5143500"/>
          </a:xfrm>
          <a:prstGeom prst="rect">
            <a:avLst/>
          </a:prstGeom>
          <a:solidFill>
            <a:srgbClr val="A56B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741050" y="1356725"/>
            <a:ext cx="3917100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PARTICIPANTS will stay at Casa Convent, a flat located above CONVENT CENTRE in the MAIN SQUARE of the town (Piazza Cappuccini). </a:t>
            </a:r>
            <a:endParaRPr b="1" sz="25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The house is fully furnished and </a:t>
            </a:r>
            <a:br>
              <a:rPr b="1" lang="it" sz="25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</a:br>
            <a:r>
              <a:rPr b="1" lang="it" sz="25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there are all the necessary facilities.</a:t>
            </a:r>
            <a:endParaRPr b="1" sz="25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113100" y="3936975"/>
            <a:ext cx="3917100" cy="1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ACCOMMODATION</a:t>
            </a:r>
            <a:endParaRPr b="1" sz="3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 b="0" l="10456" r="10448" t="0"/>
          <a:stretch/>
        </p:blipFill>
        <p:spPr>
          <a:xfrm>
            <a:off x="4956000" y="100"/>
            <a:ext cx="4188000" cy="353341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/>
          <p:nvPr/>
        </p:nvSpPr>
        <p:spPr>
          <a:xfrm>
            <a:off x="0" y="100"/>
            <a:ext cx="4956000" cy="1233000"/>
          </a:xfrm>
          <a:prstGeom prst="rect">
            <a:avLst/>
          </a:prstGeom>
          <a:solidFill>
            <a:srgbClr val="A56B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/>
          <p:nvPr/>
        </p:nvSpPr>
        <p:spPr>
          <a:xfrm>
            <a:off x="4956000" y="100"/>
            <a:ext cx="4188000" cy="5143500"/>
          </a:xfrm>
          <a:prstGeom prst="rect">
            <a:avLst/>
          </a:prstGeom>
          <a:solidFill>
            <a:srgbClr val="A56BB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653700" y="1356725"/>
            <a:ext cx="4150200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b="1" lang="it" sz="3600">
                <a:solidFill>
                  <a:srgbClr val="434343"/>
                </a:solidFill>
                <a:latin typeface="Amatic SC"/>
                <a:ea typeface="Amatic SC"/>
                <a:cs typeface="Amatic SC"/>
                <a:sym typeface="Amatic SC"/>
              </a:rPr>
              <a:t>MORE INFORMATION:</a:t>
            </a:r>
            <a:endParaRPr b="1" sz="3600">
              <a:solidFill>
                <a:srgbClr val="434343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 Light"/>
              <a:buChar char="●"/>
            </a:pPr>
            <a:r>
              <a:rPr lang="it">
                <a:solidFill>
                  <a:srgbClr val="434343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Accommodation with all the utilities paid</a:t>
            </a:r>
            <a:endParaRPr>
              <a:solidFill>
                <a:srgbClr val="434343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 Light"/>
              <a:buChar char="●"/>
            </a:pPr>
            <a:r>
              <a:rPr lang="it">
                <a:solidFill>
                  <a:srgbClr val="434343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meals - lunch and dinner paid</a:t>
            </a:r>
            <a:endParaRPr>
              <a:solidFill>
                <a:srgbClr val="434343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 Light"/>
              <a:buChar char="●"/>
            </a:pPr>
            <a:r>
              <a:rPr lang="it">
                <a:solidFill>
                  <a:srgbClr val="434343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Travel refund - contact your Sending Organization</a:t>
            </a:r>
            <a:endParaRPr>
              <a:solidFill>
                <a:srgbClr val="434343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omfortaa Light"/>
              <a:buChar char="●"/>
            </a:pPr>
            <a:r>
              <a:rPr lang="it">
                <a:solidFill>
                  <a:srgbClr val="434343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Don't forget your European Health Insurance Card. If you need additional travel insurance, contact your Sending Organization</a:t>
            </a:r>
            <a:endParaRPr>
              <a:solidFill>
                <a:srgbClr val="434343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5138475" y="3610625"/>
            <a:ext cx="3917100" cy="1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COSTS OF LIVING</a:t>
            </a:r>
            <a:endParaRPr b="1" sz="3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000" y="102"/>
            <a:ext cx="4188000" cy="279469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/>
          <p:nvPr/>
        </p:nvSpPr>
        <p:spPr>
          <a:xfrm>
            <a:off x="0" y="100"/>
            <a:ext cx="4956000" cy="1233000"/>
          </a:xfrm>
          <a:prstGeom prst="rect">
            <a:avLst/>
          </a:prstGeom>
          <a:solidFill>
            <a:srgbClr val="A56BB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